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6"/>
  </p:notesMasterIdLst>
  <p:sldIdLst>
    <p:sldId id="256" r:id="rId2"/>
    <p:sldId id="260" r:id="rId3"/>
    <p:sldId id="262" r:id="rId4"/>
    <p:sldId id="266" r:id="rId5"/>
    <p:sldId id="265" r:id="rId6"/>
    <p:sldId id="263" r:id="rId7"/>
    <p:sldId id="267" r:id="rId8"/>
    <p:sldId id="264" r:id="rId9"/>
    <p:sldId id="275" r:id="rId10"/>
    <p:sldId id="276" r:id="rId11"/>
    <p:sldId id="270" r:id="rId12"/>
    <p:sldId id="268" r:id="rId13"/>
    <p:sldId id="269" r:id="rId14"/>
    <p:sldId id="274" r:id="rId15"/>
  </p:sldIdLst>
  <p:sldSz cx="9144000" cy="5143500" type="screen16x9"/>
  <p:notesSz cx="6858000" cy="9144000"/>
  <p:embeddedFontLst>
    <p:embeddedFont>
      <p:font typeface="Roboto Black" panose="020F0502020204030204" pitchFamily="2" charset="0"/>
      <p:bold r:id="rId17"/>
      <p:boldItalic r:id="rId18"/>
    </p:embeddedFont>
    <p:embeddedFont>
      <p:font typeface="Roboto Light" panose="020F0502020204030204" pitchFamily="2" charset="0"/>
      <p:regular r:id="rId19"/>
      <p:bold r:id="rId20"/>
      <p:italic r:id="rId21"/>
      <p:boldItalic r:id="rId22"/>
    </p:embeddedFont>
    <p:embeddedFont>
      <p:font typeface="Roboto Mono Thin" panose="020F0502020204030204" pitchFamily="49" charset="0"/>
      <p:regular r:id="rId23"/>
      <p:bold r:id="rId24"/>
      <p:italic r:id="rId25"/>
      <p:boldItalic r:id="rId26"/>
    </p:embeddedFont>
    <p:embeddedFont>
      <p:font typeface="Roboto Thin" panose="020F0502020204030204"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ADD70B-44E4-4BF7-899F-D0B619FC30A5}">
  <a:tblStyle styleId="{4EADD70B-44E4-4BF7-899F-D0B619FC30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11" autoAdjust="0"/>
  </p:normalViewPr>
  <p:slideViewPr>
    <p:cSldViewPr snapToGrid="0">
      <p:cViewPr varScale="1">
        <p:scale>
          <a:sx n="99" d="100"/>
          <a:sy n="99" d="100"/>
        </p:scale>
        <p:origin x="99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781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29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658" r:id="rId8"/>
    <p:sldLayoutId id="2147483660"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7" name="TextBox 6">
            <a:extLst>
              <a:ext uri="{FF2B5EF4-FFF2-40B4-BE49-F238E27FC236}">
                <a16:creationId xmlns:a16="http://schemas.microsoft.com/office/drawing/2014/main" id="{81214B82-D617-B2C6-4192-53AB234B19DC}"/>
              </a:ext>
            </a:extLst>
          </p:cNvPr>
          <p:cNvSpPr txBox="1"/>
          <p:nvPr/>
        </p:nvSpPr>
        <p:spPr>
          <a:xfrm>
            <a:off x="0" y="253627"/>
            <a:ext cx="9144000" cy="4678204"/>
          </a:xfrm>
          <a:prstGeom prst="rect">
            <a:avLst/>
          </a:prstGeom>
          <a:noFill/>
        </p:spPr>
        <p:txBody>
          <a:bodyPr wrap="square">
            <a:spAutoFit/>
          </a:bodyPr>
          <a:lstStyle/>
          <a:p>
            <a:pPr algn="ctr"/>
            <a:r>
              <a:rPr lang="en-US" sz="3600" b="1" dirty="0" err="1">
                <a:solidFill>
                  <a:schemeClr val="accent1">
                    <a:lumMod val="75000"/>
                  </a:schemeClr>
                </a:solidFill>
                <a:latin typeface="Times New Roman" panose="02020603050405020304" pitchFamily="18" charset="0"/>
                <a:ea typeface="Cascadia Code SemiLight" panose="020B0609020000020004" pitchFamily="49" charset="0"/>
                <a:cs typeface="Times New Roman" panose="02020603050405020304" pitchFamily="18" charset="0"/>
              </a:rPr>
              <a:t>Plura</a:t>
            </a:r>
            <a:endParaRPr lang="en-US" sz="3600" b="1" dirty="0">
              <a:solidFill>
                <a:schemeClr val="accent1">
                  <a:lumMod val="75000"/>
                </a:schemeClr>
              </a:solidFill>
              <a:latin typeface="Times New Roman" panose="02020603050405020304" pitchFamily="18" charset="0"/>
              <a:ea typeface="Cascadia Code SemiLight" panose="020B0609020000020004" pitchFamily="49" charset="0"/>
              <a:cs typeface="Times New Roman" panose="02020603050405020304" pitchFamily="18" charset="0"/>
            </a:endParaRPr>
          </a:p>
          <a:p>
            <a:r>
              <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rPr>
              <a:t>			</a:t>
            </a:r>
          </a:p>
          <a:p>
            <a:endPar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endParaRPr>
          </a:p>
          <a:p>
            <a:endPar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endParaRPr>
          </a:p>
          <a:p>
            <a:endPar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endParaRPr>
          </a:p>
          <a:p>
            <a:pPr>
              <a:lnSpc>
                <a:spcPct val="150000"/>
              </a:lnSpc>
            </a:pPr>
            <a:r>
              <a:rPr lang="en-US" sz="1600" u="sng"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Team Members:</a:t>
            </a:r>
            <a:r>
              <a:rPr 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						</a:t>
            </a:r>
            <a:r>
              <a:rPr lang="en-US" sz="1600"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Guided By:</a:t>
            </a:r>
          </a:p>
          <a:p>
            <a:pPr marL="380990" indent="-380990">
              <a:lnSpc>
                <a:spcPct val="150000"/>
              </a:lnSpc>
              <a:buClr>
                <a:schemeClr val="accent1"/>
              </a:buClr>
              <a:buFont typeface="Wingdings" panose="05000000000000000000" pitchFamily="2" charset="2"/>
              <a:buChar char="Ø"/>
            </a:pPr>
            <a:r>
              <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Mani Tyagi (2127977) (Frontend Developer)			Dr. Monika Sachdeva</a:t>
            </a:r>
          </a:p>
          <a:p>
            <a:pPr marL="380990" indent="-380990">
              <a:lnSpc>
                <a:spcPct val="150000"/>
              </a:lnSpc>
              <a:buClr>
                <a:schemeClr val="accent1"/>
              </a:buClr>
              <a:buFont typeface="Wingdings" panose="05000000000000000000" pitchFamily="2" charset="2"/>
              <a:buChar char="Ø"/>
            </a:pPr>
            <a:r>
              <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Prashant Sagar Shakya (2127984) (Backend Developer)</a:t>
            </a:r>
          </a:p>
          <a:p>
            <a:pPr marL="380990" indent="-380990">
              <a:lnSpc>
                <a:spcPct val="150000"/>
              </a:lnSpc>
              <a:buClr>
                <a:schemeClr val="accent1"/>
              </a:buClr>
              <a:buFont typeface="Wingdings" panose="05000000000000000000" pitchFamily="2" charset="2"/>
              <a:buChar char="Ø"/>
            </a:pPr>
            <a:r>
              <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Vansh Bhandari (2127997) (Authentication &amp; Database Manager)</a:t>
            </a:r>
          </a:p>
          <a:p>
            <a:pPr algn="ctr"/>
            <a:endPar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algn="ctr"/>
            <a:r>
              <a:rPr lang="en-US" sz="1800"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Computer Science and Engineering</a:t>
            </a:r>
          </a:p>
          <a:p>
            <a:pPr algn="ctr"/>
            <a:r>
              <a:rPr lang="en-US" sz="1800"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I.K. Gujral Punjab Technical University Mohali Campus 1</a:t>
            </a:r>
          </a:p>
          <a:p>
            <a:endPar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endPar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r>
              <a:rPr lang="en-US" sz="1600" i="1" dirty="0">
                <a:solidFill>
                  <a:schemeClr val="accent1"/>
                </a:solidFill>
                <a:latin typeface="Roboto Light" panose="02000000000000000000" pitchFamily="2" charset="0"/>
                <a:ea typeface="Roboto Light" panose="02000000000000000000" pitchFamily="2" charset="0"/>
                <a:cs typeface="Roboto Light" panose="02000000000000000000" pitchFamily="2" charset="0"/>
              </a:rPr>
              <a:t>Date: 04/09/2024</a:t>
            </a:r>
            <a:endParaRPr lang="en-IN" sz="1600" i="1" dirty="0">
              <a:solidFill>
                <a:schemeClr val="accent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8" name="Picture 7">
            <a:extLst>
              <a:ext uri="{FF2B5EF4-FFF2-40B4-BE49-F238E27FC236}">
                <a16:creationId xmlns:a16="http://schemas.microsoft.com/office/drawing/2014/main" id="{FEEDAF80-5973-19A7-D8E9-DB62A3845FED}"/>
              </a:ext>
            </a:extLst>
          </p:cNvPr>
          <p:cNvPicPr>
            <a:picLocks noChangeAspect="1"/>
          </p:cNvPicPr>
          <p:nvPr/>
        </p:nvPicPr>
        <p:blipFill>
          <a:blip r:embed="rId3"/>
          <a:stretch>
            <a:fillRect/>
          </a:stretch>
        </p:blipFill>
        <p:spPr>
          <a:xfrm>
            <a:off x="4026943" y="905745"/>
            <a:ext cx="1090114" cy="11609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6">
            <a:extLst>
              <a:ext uri="{FF2B5EF4-FFF2-40B4-BE49-F238E27FC236}">
                <a16:creationId xmlns:a16="http://schemas.microsoft.com/office/drawing/2014/main" id="{F38FE90B-C8D9-0865-4F45-2A5529FEA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48" y="-1660656"/>
            <a:ext cx="8520600" cy="64743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83645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204787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t>Buy Subscription, Web Creation and Web Hosting</a:t>
            </a:r>
            <a:endParaRPr sz="1200" dirty="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rgbClr val="FFFFFF"/>
                </a:solidFill>
              </a:rPr>
              <a:t>STEP 2</a:t>
            </a:r>
            <a:endParaRPr sz="1200" dirty="0">
              <a:solidFill>
                <a:srgbClr val="FFFFFF"/>
              </a:solidFill>
            </a:endParaRPr>
          </a:p>
        </p:txBody>
      </p:sp>
      <p:sp>
        <p:nvSpPr>
          <p:cNvPr id="991" name="Google Shape;991;p36"/>
          <p:cNvSpPr txBox="1">
            <a:spLocks noGrp="1"/>
          </p:cNvSpPr>
          <p:nvPr>
            <p:ph type="subTitle" idx="4294967295"/>
          </p:nvPr>
        </p:nvSpPr>
        <p:spPr>
          <a:xfrm>
            <a:off x="106680" y="3362550"/>
            <a:ext cx="2295795"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t>A Basic Layout of Plura including User Authentication Page and Dashboard</a:t>
            </a:r>
            <a:endParaRPr sz="1200" dirty="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rgbClr val="FFFFFF"/>
                </a:solidFill>
              </a:rPr>
              <a:t>STEP 1</a:t>
            </a:r>
            <a:endParaRPr sz="1200" dirty="0">
              <a:solidFill>
                <a:srgbClr val="FFFFFF"/>
              </a:solidFill>
            </a:endParaRPr>
          </a:p>
        </p:txBody>
      </p:sp>
      <p:sp>
        <p:nvSpPr>
          <p:cNvPr id="993" name="Google Shape;993;p36"/>
          <p:cNvSpPr txBox="1">
            <a:spLocks noGrp="1"/>
          </p:cNvSpPr>
          <p:nvPr>
            <p:ph type="subTitle" idx="4294967295"/>
          </p:nvPr>
        </p:nvSpPr>
        <p:spPr>
          <a:xfrm>
            <a:off x="6527424" y="3639172"/>
            <a:ext cx="2448935"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solidFill>
                  <a:srgbClr val="FFFFFF"/>
                </a:solidFill>
              </a:rPr>
              <a:t>Payment Integration </a:t>
            </a:r>
            <a:r>
              <a:rPr lang="en-US" sz="1200" dirty="0"/>
              <a:t>to</a:t>
            </a:r>
            <a:r>
              <a:rPr lang="en-US" sz="1200" dirty="0">
                <a:solidFill>
                  <a:srgbClr val="FFFFFF"/>
                </a:solidFill>
              </a:rPr>
              <a:t> make a payment for website hosting, followed by freemium model.</a:t>
            </a:r>
            <a:endParaRPr sz="1200" dirty="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rgbClr val="FFFFFF"/>
                </a:solidFill>
              </a:rPr>
              <a:t>STEP 3</a:t>
            </a:r>
            <a:endParaRPr sz="1200" dirty="0">
              <a:solidFill>
                <a:srgbClr val="FFFFFF"/>
              </a:solidFill>
            </a:endParaRPr>
          </a:p>
        </p:txBody>
      </p:sp>
      <p:cxnSp>
        <p:nvCxnSpPr>
          <p:cNvPr id="995" name="Google Shape;995;p36"/>
          <p:cNvCxnSpPr>
            <a:cxnSpLocks/>
            <a:endCxn id="991" idx="2"/>
          </p:cNvCxnSpPr>
          <p:nvPr/>
        </p:nvCxnSpPr>
        <p:spPr>
          <a:xfrm rot="10800000" flipV="1">
            <a:off x="1254579" y="3830550"/>
            <a:ext cx="2412549" cy="276000"/>
          </a:xfrm>
          <a:prstGeom prst="bentConnector4">
            <a:avLst>
              <a:gd name="adj1" fmla="val 26210"/>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2233067" cy="416100"/>
          </a:xfrm>
          <a:prstGeom prst="bentConnector4">
            <a:avLst>
              <a:gd name="adj1" fmla="val 22583"/>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4" name="Title 1">
            <a:extLst>
              <a:ext uri="{FF2B5EF4-FFF2-40B4-BE49-F238E27FC236}">
                <a16:creationId xmlns:a16="http://schemas.microsoft.com/office/drawing/2014/main" id="{AF9E96D3-F5C1-5F44-1ABE-3BE9822FED2A}"/>
              </a:ext>
            </a:extLst>
          </p:cNvPr>
          <p:cNvSpPr txBox="1">
            <a:spLocks/>
          </p:cNvSpPr>
          <p:nvPr/>
        </p:nvSpPr>
        <p:spPr>
          <a:xfrm>
            <a:off x="0" y="118947"/>
            <a:ext cx="3674327" cy="7465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2800" dirty="0">
                <a:solidFill>
                  <a:schemeClr val="accent1"/>
                </a:solidFill>
              </a:rPr>
              <a:t>Expected Outcomes</a:t>
            </a:r>
          </a:p>
        </p:txBody>
      </p:sp>
      <p:sp>
        <p:nvSpPr>
          <p:cNvPr id="5" name="Text Placeholder 2">
            <a:extLst>
              <a:ext uri="{FF2B5EF4-FFF2-40B4-BE49-F238E27FC236}">
                <a16:creationId xmlns:a16="http://schemas.microsoft.com/office/drawing/2014/main" id="{57B56A9A-9978-3F42-7899-E0017F455BC3}"/>
              </a:ext>
            </a:extLst>
          </p:cNvPr>
          <p:cNvSpPr txBox="1">
            <a:spLocks/>
          </p:cNvSpPr>
          <p:nvPr/>
        </p:nvSpPr>
        <p:spPr>
          <a:xfrm>
            <a:off x="117718" y="1139137"/>
            <a:ext cx="5725143" cy="29989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Clr>
                <a:schemeClr val="bg1"/>
              </a:buClr>
              <a:buFont typeface="Arial" panose="020B0604020202020204" pitchFamily="34" charset="0"/>
              <a:buChar char="•"/>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 user-friendly website builder with drag-and-drop functionality.</a:t>
            </a:r>
          </a:p>
          <a:p>
            <a:pPr marL="285750" indent="-285750" algn="just">
              <a:lnSpc>
                <a:spcPct val="150000"/>
              </a:lnSpc>
              <a:buClr>
                <a:schemeClr val="bg1"/>
              </a:buClr>
              <a:buFont typeface="Arial" panose="020B0604020202020204" pitchFamily="34" charset="0"/>
              <a:buChar char="•"/>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Highly responsive and customizable web pages.</a:t>
            </a:r>
          </a:p>
          <a:p>
            <a:pPr marL="285750" indent="-285750" algn="just">
              <a:lnSpc>
                <a:spcPct val="150000"/>
              </a:lnSpc>
              <a:buClr>
                <a:schemeClr val="bg1"/>
              </a:buClr>
              <a:buFont typeface="Arial" panose="020B0604020202020204" pitchFamily="34" charset="0"/>
              <a:buChar char="•"/>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Secure user authentication and payment processing.</a:t>
            </a:r>
          </a:p>
          <a:p>
            <a:pPr marL="285750" indent="-285750" algn="just">
              <a:lnSpc>
                <a:spcPct val="150000"/>
              </a:lnSpc>
              <a:buClr>
                <a:schemeClr val="bg1"/>
              </a:buClr>
              <a:buFont typeface="Arial" panose="020B0604020202020204" pitchFamily="34" charset="0"/>
              <a:buChar char="•"/>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 supportive community platform for resolving issues.</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6" name="Straight Connector 5">
            <a:extLst>
              <a:ext uri="{FF2B5EF4-FFF2-40B4-BE49-F238E27FC236}">
                <a16:creationId xmlns:a16="http://schemas.microsoft.com/office/drawing/2014/main" id="{98FFAF02-EC3B-B64D-4DED-C5649248BC33}"/>
              </a:ext>
            </a:extLst>
          </p:cNvPr>
          <p:cNvCxnSpPr>
            <a:cxnSpLocks/>
          </p:cNvCxnSpPr>
          <p:nvPr/>
        </p:nvCxnSpPr>
        <p:spPr>
          <a:xfrm>
            <a:off x="0" y="773149"/>
            <a:ext cx="4014439"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96AF534-1409-C52F-FB06-F60687BC89D0}"/>
              </a:ext>
            </a:extLst>
          </p:cNvPr>
          <p:cNvPicPr>
            <a:picLocks noChangeAspect="1"/>
          </p:cNvPicPr>
          <p:nvPr/>
        </p:nvPicPr>
        <p:blipFill>
          <a:blip r:embed="rId3"/>
          <a:stretch>
            <a:fillRect/>
          </a:stretch>
        </p:blipFill>
        <p:spPr>
          <a:xfrm>
            <a:off x="6050377" y="945404"/>
            <a:ext cx="2758067" cy="2998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4" name="Title 1">
            <a:extLst>
              <a:ext uri="{FF2B5EF4-FFF2-40B4-BE49-F238E27FC236}">
                <a16:creationId xmlns:a16="http://schemas.microsoft.com/office/drawing/2014/main" id="{34BA58B3-3847-8221-1547-9D81BF29345E}"/>
              </a:ext>
            </a:extLst>
          </p:cNvPr>
          <p:cNvSpPr txBox="1">
            <a:spLocks/>
          </p:cNvSpPr>
          <p:nvPr/>
        </p:nvSpPr>
        <p:spPr>
          <a:xfrm>
            <a:off x="-923693" y="0"/>
            <a:ext cx="4514385" cy="7614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2800" dirty="0">
                <a:solidFill>
                  <a:schemeClr val="accent1"/>
                </a:solidFill>
              </a:rPr>
              <a:t>Conclusion</a:t>
            </a:r>
          </a:p>
        </p:txBody>
      </p:sp>
      <p:sp>
        <p:nvSpPr>
          <p:cNvPr id="5" name="Text Placeholder 2">
            <a:extLst>
              <a:ext uri="{FF2B5EF4-FFF2-40B4-BE49-F238E27FC236}">
                <a16:creationId xmlns:a16="http://schemas.microsoft.com/office/drawing/2014/main" id="{E691B661-E33A-FD95-6EBD-29239857CE04}"/>
              </a:ext>
            </a:extLst>
          </p:cNvPr>
          <p:cNvSpPr txBox="1">
            <a:spLocks/>
          </p:cNvSpPr>
          <p:nvPr/>
        </p:nvSpPr>
        <p:spPr>
          <a:xfrm>
            <a:off x="328076" y="775321"/>
            <a:ext cx="8436216" cy="29153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aims to bridge the gap between ease of use and advanced customization in website building. By leveraging modern technologies and providing an intuitive interface, </a:t>
            </a: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empowers users to create professional-grade websites without needing extensive technical knowledge.</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6" name="Straight Connector 5">
            <a:extLst>
              <a:ext uri="{FF2B5EF4-FFF2-40B4-BE49-F238E27FC236}">
                <a16:creationId xmlns:a16="http://schemas.microsoft.com/office/drawing/2014/main" id="{52301C0A-58E3-5B91-765D-15EE7BFAF50B}"/>
              </a:ext>
            </a:extLst>
          </p:cNvPr>
          <p:cNvCxnSpPr>
            <a:cxnSpLocks/>
          </p:cNvCxnSpPr>
          <p:nvPr/>
        </p:nvCxnSpPr>
        <p:spPr>
          <a:xfrm flipV="1">
            <a:off x="0" y="761420"/>
            <a:ext cx="3345366" cy="11729"/>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CA76AD-3DEC-2E4D-9265-AB12FB15834B}"/>
              </a:ext>
            </a:extLst>
          </p:cNvPr>
          <p:cNvPicPr>
            <a:picLocks noChangeAspect="1"/>
          </p:cNvPicPr>
          <p:nvPr/>
        </p:nvPicPr>
        <p:blipFill>
          <a:blip r:embed="rId3"/>
          <a:stretch>
            <a:fillRect/>
          </a:stretch>
        </p:blipFill>
        <p:spPr>
          <a:xfrm>
            <a:off x="0" y="2924374"/>
            <a:ext cx="9144000" cy="22239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4379498" y="1968824"/>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400" dirty="0"/>
              <a:t>THANKS!</a:t>
            </a:r>
            <a:endParaRPr sz="5400" dirty="0"/>
          </a:p>
        </p:txBody>
      </p:sp>
      <p:sp>
        <p:nvSpPr>
          <p:cNvPr id="1127" name="Google Shape;1127;p40"/>
          <p:cNvSpPr txBox="1">
            <a:spLocks noGrp="1"/>
          </p:cNvSpPr>
          <p:nvPr>
            <p:ph type="subTitle" idx="1"/>
          </p:nvPr>
        </p:nvSpPr>
        <p:spPr>
          <a:xfrm>
            <a:off x="4518693" y="2581193"/>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Does anyone have any question?</a:t>
            </a:r>
            <a:endParaRPr sz="1600" dirty="0"/>
          </a:p>
        </p:txBody>
      </p:sp>
      <p:grpSp>
        <p:nvGrpSpPr>
          <p:cNvPr id="1128" name="Google Shape;1128;p40"/>
          <p:cNvGrpSpPr/>
          <p:nvPr/>
        </p:nvGrpSpPr>
        <p:grpSpPr>
          <a:xfrm flipH="1">
            <a:off x="-3712444"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9" name="Google Shape;299;p26"/>
          <p:cNvSpPr/>
          <p:nvPr/>
        </p:nvSpPr>
        <p:spPr>
          <a:xfrm>
            <a:off x="1225055"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1328338"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1667591"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663494"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1523273"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1597824"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1598511"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682644"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119722"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149815"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149815"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242154"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615610"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645016"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645016"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944613"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008221"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075939"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105359"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106032"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194963"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1905623"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1880315"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883053"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995917"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026010"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026010"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112191"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1642"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041734"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70606"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797557"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797557"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798244"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86473"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2820801"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2850907"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2850907"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44891"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082783"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082783"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053364"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567731"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508907"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508907"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508907"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437779"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059441" y="121707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1EFFC1"/>
                </a:solidFill>
                <a:highlight>
                  <a:srgbClr val="1EFFC1"/>
                </a:highlight>
              </a:endParaRPr>
            </a:p>
          </p:txBody>
        </p:sp>
      </p:grpSp>
      <p:grpSp>
        <p:nvGrpSpPr>
          <p:cNvPr id="349" name="Google Shape;349;p26"/>
          <p:cNvGrpSpPr/>
          <p:nvPr/>
        </p:nvGrpSpPr>
        <p:grpSpPr>
          <a:xfrm>
            <a:off x="2661750"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2480126"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384304"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397796"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itle 1">
            <a:extLst>
              <a:ext uri="{FF2B5EF4-FFF2-40B4-BE49-F238E27FC236}">
                <a16:creationId xmlns:a16="http://schemas.microsoft.com/office/drawing/2014/main" id="{C9CC33F3-663F-D475-7478-582CCC915D81}"/>
              </a:ext>
            </a:extLst>
          </p:cNvPr>
          <p:cNvSpPr txBox="1">
            <a:spLocks/>
          </p:cNvSpPr>
          <p:nvPr/>
        </p:nvSpPr>
        <p:spPr>
          <a:xfrm>
            <a:off x="20451" y="261049"/>
            <a:ext cx="6946838" cy="8308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2800" dirty="0">
                <a:solidFill>
                  <a:schemeClr val="accent1"/>
                </a:solidFill>
              </a:rPr>
              <a:t>Introduction</a:t>
            </a:r>
          </a:p>
        </p:txBody>
      </p:sp>
      <p:sp>
        <p:nvSpPr>
          <p:cNvPr id="7" name="Text Placeholder 2">
            <a:extLst>
              <a:ext uri="{FF2B5EF4-FFF2-40B4-BE49-F238E27FC236}">
                <a16:creationId xmlns:a16="http://schemas.microsoft.com/office/drawing/2014/main" id="{BD2A31F2-95F2-03F0-77F4-58CA5FC390D0}"/>
              </a:ext>
            </a:extLst>
          </p:cNvPr>
          <p:cNvSpPr txBox="1">
            <a:spLocks/>
          </p:cNvSpPr>
          <p:nvPr/>
        </p:nvSpPr>
        <p:spPr>
          <a:xfrm>
            <a:off x="2964841" y="1106026"/>
            <a:ext cx="6082908" cy="3424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2pPr>
            <a:lvl3pPr marL="1371600" marR="0" lvl="2"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3pPr>
            <a:lvl4pPr marL="1828800" marR="0" lvl="3"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4pPr>
            <a:lvl5pPr marL="2286000" marR="0" lvl="4"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5pPr>
            <a:lvl6pPr marL="2743200" marR="0" lvl="5"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6pPr>
            <a:lvl7pPr marL="3200400" marR="0" lvl="6"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7pPr>
            <a:lvl8pPr marL="3657600" marR="0" lvl="7"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8pPr>
            <a:lvl9pPr marL="4114800" marR="0" lvl="8"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9pPr>
          </a:lstStyle>
          <a:p>
            <a:pPr>
              <a:lnSpc>
                <a:spcPct val="150000"/>
              </a:lnSpc>
            </a:pPr>
            <a:r>
              <a:rPr lang="en-US" sz="1800" dirty="0"/>
              <a:t>	</a:t>
            </a:r>
            <a:r>
              <a:rPr lang="en-US" sz="1800" dirty="0" err="1"/>
              <a:t>Plura</a:t>
            </a:r>
            <a:r>
              <a:rPr lang="en-US" sz="1800" dirty="0"/>
              <a:t> is a next-generation website builder designed to give users the power to create highly customizable, responsive web pages with ease. Developed using cutting-edge technologies such as Next.js, Yarn, Prisma, MySQL, and Clerk Authentication, </a:t>
            </a:r>
            <a:r>
              <a:rPr lang="en-US" sz="1800" dirty="0" err="1"/>
              <a:t>Plura</a:t>
            </a:r>
            <a:r>
              <a:rPr lang="en-US" sz="1800" dirty="0"/>
              <a:t> is tailored for users who need a flexible platform to build and manage websites, akin to WordPress but with enhanced capabilities.</a:t>
            </a:r>
            <a:endParaRPr lang="en-IN" sz="1800" dirty="0"/>
          </a:p>
        </p:txBody>
      </p:sp>
      <p:cxnSp>
        <p:nvCxnSpPr>
          <p:cNvPr id="9" name="Straight Connector 8">
            <a:extLst>
              <a:ext uri="{FF2B5EF4-FFF2-40B4-BE49-F238E27FC236}">
                <a16:creationId xmlns:a16="http://schemas.microsoft.com/office/drawing/2014/main" id="{349A8D1B-21F6-A7F5-FEDB-AF66060AF7C7}"/>
              </a:ext>
            </a:extLst>
          </p:cNvPr>
          <p:cNvCxnSpPr>
            <a:cxnSpLocks/>
          </p:cNvCxnSpPr>
          <p:nvPr/>
        </p:nvCxnSpPr>
        <p:spPr>
          <a:xfrm>
            <a:off x="0" y="1100250"/>
            <a:ext cx="3865756" cy="0"/>
          </a:xfrm>
          <a:prstGeom prst="line">
            <a:avLst/>
          </a:prstGeom>
          <a:ln w="952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545801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8637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521719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58637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72489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80242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08200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14173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614173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76175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82402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26501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626501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96907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716097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724992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748630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743929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55748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809505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15859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68838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80657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1">
            <a:extLst>
              <a:ext uri="{FF2B5EF4-FFF2-40B4-BE49-F238E27FC236}">
                <a16:creationId xmlns:a16="http://schemas.microsoft.com/office/drawing/2014/main" id="{731EB11C-A86D-B0DD-206D-1262AACAD5D9}"/>
              </a:ext>
            </a:extLst>
          </p:cNvPr>
          <p:cNvSpPr txBox="1">
            <a:spLocks/>
          </p:cNvSpPr>
          <p:nvPr/>
        </p:nvSpPr>
        <p:spPr>
          <a:xfrm>
            <a:off x="7791" y="-127988"/>
            <a:ext cx="4437831" cy="1325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IN" sz="2800" dirty="0"/>
              <a:t>Problem Statement</a:t>
            </a:r>
          </a:p>
        </p:txBody>
      </p:sp>
      <p:sp>
        <p:nvSpPr>
          <p:cNvPr id="11" name="Text Placeholder 2">
            <a:extLst>
              <a:ext uri="{FF2B5EF4-FFF2-40B4-BE49-F238E27FC236}">
                <a16:creationId xmlns:a16="http://schemas.microsoft.com/office/drawing/2014/main" id="{A599A64D-173E-7091-2768-735C53494E29}"/>
              </a:ext>
            </a:extLst>
          </p:cNvPr>
          <p:cNvSpPr txBox="1">
            <a:spLocks/>
          </p:cNvSpPr>
          <p:nvPr/>
        </p:nvSpPr>
        <p:spPr>
          <a:xfrm>
            <a:off x="35596" y="1197575"/>
            <a:ext cx="5080583"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In today's digital age, creating a website is essential for both individuals and businesses. However, many existing website builders lack either flexibility or are too complex for non-technical users. </a:t>
            </a: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addresses this challenge by offering a user-friendly interface with drag-and-drop features, while also providing advanced customizability and responsive design options.</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16" name="Title 1">
            <a:extLst>
              <a:ext uri="{FF2B5EF4-FFF2-40B4-BE49-F238E27FC236}">
                <a16:creationId xmlns:a16="http://schemas.microsoft.com/office/drawing/2014/main" id="{CFEA5133-51E2-D1B8-31BF-AB74EB590220}"/>
              </a:ext>
            </a:extLst>
          </p:cNvPr>
          <p:cNvSpPr txBox="1">
            <a:spLocks/>
          </p:cNvSpPr>
          <p:nvPr/>
        </p:nvSpPr>
        <p:spPr>
          <a:xfrm>
            <a:off x="-148683" y="160413"/>
            <a:ext cx="2663283" cy="6424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1pPr>
            <a:lvl2pPr marR="0" lvl="1"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2pPr>
            <a:lvl3pPr marR="0" lvl="2"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3pPr>
            <a:lvl4pPr marR="0" lvl="3"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4pPr>
            <a:lvl5pPr marR="0" lvl="4"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5pPr>
            <a:lvl6pPr marR="0" lvl="5"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6pPr>
            <a:lvl7pPr marR="0" lvl="6"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7pPr>
            <a:lvl8pPr marR="0" lvl="7"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8pPr>
            <a:lvl9pPr marR="0" lvl="8"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9pPr>
          </a:lstStyle>
          <a:p>
            <a:r>
              <a:rPr lang="en-IN" sz="2800" dirty="0">
                <a:solidFill>
                  <a:schemeClr val="accent1"/>
                </a:solidFill>
              </a:rPr>
              <a:t>Objectives</a:t>
            </a:r>
          </a:p>
        </p:txBody>
      </p:sp>
      <p:sp>
        <p:nvSpPr>
          <p:cNvPr id="17" name="Text Placeholder 2">
            <a:extLst>
              <a:ext uri="{FF2B5EF4-FFF2-40B4-BE49-F238E27FC236}">
                <a16:creationId xmlns:a16="http://schemas.microsoft.com/office/drawing/2014/main" id="{99F6C8A3-A3BC-19E4-288A-F9F8530A010B}"/>
              </a:ext>
            </a:extLst>
          </p:cNvPr>
          <p:cNvSpPr txBox="1">
            <a:spLocks/>
          </p:cNvSpPr>
          <p:nvPr/>
        </p:nvSpPr>
        <p:spPr>
          <a:xfrm>
            <a:off x="-64766" y="820004"/>
            <a:ext cx="5861132" cy="356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9pPr>
          </a:lstStyle>
          <a:p>
            <a:pPr algn="just">
              <a:lnSpc>
                <a:spcPct val="150000"/>
              </a:lnSpc>
              <a:buFont typeface="Arial" panose="020B0604020202020204" pitchFamily="34" charset="0"/>
              <a:buChar char="•"/>
            </a:pPr>
            <a:r>
              <a:rPr lang="en-US" sz="1800" dirty="0"/>
              <a:t>Develop an intuitive website builder with a drag-and-drop interface.</a:t>
            </a:r>
          </a:p>
          <a:p>
            <a:pPr algn="just">
              <a:lnSpc>
                <a:spcPct val="150000"/>
              </a:lnSpc>
              <a:buFont typeface="Arial" panose="020B0604020202020204" pitchFamily="34" charset="0"/>
              <a:buChar char="•"/>
            </a:pPr>
            <a:r>
              <a:rPr lang="en-US" sz="1800" dirty="0"/>
              <a:t>Ensure high responsiveness across various devices.</a:t>
            </a:r>
          </a:p>
          <a:p>
            <a:pPr algn="just">
              <a:lnSpc>
                <a:spcPct val="150000"/>
              </a:lnSpc>
              <a:buFont typeface="Arial" panose="020B0604020202020204" pitchFamily="34" charset="0"/>
              <a:buChar char="•"/>
            </a:pPr>
            <a:r>
              <a:rPr lang="en-US" sz="1800" dirty="0"/>
              <a:t>Implement robust user authentication and payment gateway integrations.</a:t>
            </a:r>
          </a:p>
          <a:p>
            <a:pPr algn="just">
              <a:lnSpc>
                <a:spcPct val="150000"/>
              </a:lnSpc>
              <a:buFont typeface="Arial" panose="020B0604020202020204" pitchFamily="34" charset="0"/>
              <a:buChar char="•"/>
            </a:pPr>
            <a:r>
              <a:rPr lang="en-US" sz="1800" dirty="0"/>
              <a:t>Provide community support features for issue resolution.</a:t>
            </a:r>
            <a:endParaRPr lang="en-IN" sz="1800" dirty="0"/>
          </a:p>
        </p:txBody>
      </p:sp>
      <p:cxnSp>
        <p:nvCxnSpPr>
          <p:cNvPr id="18" name="Straight Connector 17">
            <a:extLst>
              <a:ext uri="{FF2B5EF4-FFF2-40B4-BE49-F238E27FC236}">
                <a16:creationId xmlns:a16="http://schemas.microsoft.com/office/drawing/2014/main" id="{52CB6B34-7853-AF62-99D2-53ADC15139FB}"/>
              </a:ext>
            </a:extLst>
          </p:cNvPr>
          <p:cNvCxnSpPr>
            <a:cxnSpLocks/>
          </p:cNvCxnSpPr>
          <p:nvPr/>
        </p:nvCxnSpPr>
        <p:spPr>
          <a:xfrm>
            <a:off x="0" y="802886"/>
            <a:ext cx="3865756"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90A8FE-1DD8-6FE0-0A5C-753578678360}"/>
              </a:ext>
            </a:extLst>
          </p:cNvPr>
          <p:cNvPicPr>
            <a:picLocks noChangeAspect="1"/>
          </p:cNvPicPr>
          <p:nvPr/>
        </p:nvPicPr>
        <p:blipFill>
          <a:blip r:embed="rId3"/>
          <a:stretch>
            <a:fillRect/>
          </a:stretch>
        </p:blipFill>
        <p:spPr>
          <a:xfrm>
            <a:off x="5796366" y="1417135"/>
            <a:ext cx="2663284" cy="21707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4" name="Title 1">
            <a:extLst>
              <a:ext uri="{FF2B5EF4-FFF2-40B4-BE49-F238E27FC236}">
                <a16:creationId xmlns:a16="http://schemas.microsoft.com/office/drawing/2014/main" id="{0A3E67CD-1DBD-6855-D66A-4319F0B2128E}"/>
              </a:ext>
            </a:extLst>
          </p:cNvPr>
          <p:cNvSpPr txBox="1">
            <a:spLocks/>
          </p:cNvSpPr>
          <p:nvPr/>
        </p:nvSpPr>
        <p:spPr>
          <a:xfrm>
            <a:off x="0" y="170987"/>
            <a:ext cx="6306015" cy="6424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dirty="0">
                <a:solidFill>
                  <a:schemeClr val="accent1"/>
                </a:solidFill>
              </a:rPr>
              <a:t>Proposed Solution / Methodology</a:t>
            </a:r>
          </a:p>
        </p:txBody>
      </p:sp>
      <p:sp>
        <p:nvSpPr>
          <p:cNvPr id="5" name="Text Placeholder 2">
            <a:extLst>
              <a:ext uri="{FF2B5EF4-FFF2-40B4-BE49-F238E27FC236}">
                <a16:creationId xmlns:a16="http://schemas.microsoft.com/office/drawing/2014/main" id="{C1260131-1D4C-2422-000D-8C36EABB403D}"/>
              </a:ext>
            </a:extLst>
          </p:cNvPr>
          <p:cNvSpPr txBox="1">
            <a:spLocks/>
          </p:cNvSpPr>
          <p:nvPr/>
        </p:nvSpPr>
        <p:spPr>
          <a:xfrm>
            <a:off x="151471" y="779819"/>
            <a:ext cx="5644895" cy="31340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Plura's</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methodology is centered around the user experience, providing an intuitive drag-and-drop interface, highly customizable templates, and responsive design elements. The solution integrates modern technologies, such as Next.js 14 and Prisma, to ensure a robust backend, with Clerk Authentication and payment gateways for secure user interactions.</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6" name="Straight Connector 5">
            <a:extLst>
              <a:ext uri="{FF2B5EF4-FFF2-40B4-BE49-F238E27FC236}">
                <a16:creationId xmlns:a16="http://schemas.microsoft.com/office/drawing/2014/main" id="{C0721266-697D-F78D-98FE-98B0BCDFDBF8}"/>
              </a:ext>
            </a:extLst>
          </p:cNvPr>
          <p:cNvCxnSpPr>
            <a:cxnSpLocks/>
          </p:cNvCxnSpPr>
          <p:nvPr/>
        </p:nvCxnSpPr>
        <p:spPr>
          <a:xfrm>
            <a:off x="0" y="773149"/>
            <a:ext cx="6928624"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2B90822-F5EC-B277-A9D7-D6F22DC19FC3}"/>
              </a:ext>
            </a:extLst>
          </p:cNvPr>
          <p:cNvPicPr>
            <a:picLocks noChangeAspect="1"/>
          </p:cNvPicPr>
          <p:nvPr/>
        </p:nvPicPr>
        <p:blipFill>
          <a:blip r:embed="rId3"/>
          <a:stretch>
            <a:fillRect/>
          </a:stretch>
        </p:blipFill>
        <p:spPr>
          <a:xfrm>
            <a:off x="5796366" y="804145"/>
            <a:ext cx="3293390" cy="31373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4518412" y="1315636"/>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030562" y="555999"/>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800" dirty="0">
                <a:solidFill>
                  <a:schemeClr val="accent1"/>
                </a:solidFill>
              </a:rPr>
              <a:t>Tools &amp; Technology Used</a:t>
            </a:r>
            <a:endParaRPr sz="2800" dirty="0">
              <a:solidFill>
                <a:schemeClr val="accent1"/>
              </a:solidFill>
            </a:endParaRPr>
          </a:p>
        </p:txBody>
      </p:sp>
      <p:cxnSp>
        <p:nvCxnSpPr>
          <p:cNvPr id="458" name="Google Shape;458;p29"/>
          <p:cNvCxnSpPr>
            <a:cxnSpLocks/>
          </p:cNvCxnSpPr>
          <p:nvPr/>
        </p:nvCxnSpPr>
        <p:spPr>
          <a:xfrm>
            <a:off x="2943124" y="1195336"/>
            <a:ext cx="6280101"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1735118"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592535"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186512"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267405"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502572"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267405"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267405"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643363"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237539"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157377"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157377"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157377"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157377"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157377"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2157377"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940235"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103381"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266527"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744819"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3866838"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3988857"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679432"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679432"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679432"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679432"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79432"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79432"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279942"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279942"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279942"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279942"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279942"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279942"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76185"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31026"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9711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886464"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9711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31026"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31026"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1736479"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1460915"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193561"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193561"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1193561"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193561"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1193561"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1193561"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722780"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1832461"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1943503"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1805033"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85926"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969555"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95468"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95468"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95468"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95468"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95468"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95468"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601291"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601291"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601291"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601291"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601291"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601291"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2400055"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2432956"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3566794"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2432956"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3384434"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3442026"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3500979"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432956"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3348796"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3191123"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038939"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038939"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038939"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038939"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038939"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038939"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3340570"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340363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466702"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468609"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468609"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468609"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468609"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468609"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2468609"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2700310"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2700310"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2700310"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700310"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2700310"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2700310"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4592646" y="1362862"/>
            <a:ext cx="3715460" cy="558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Next.Js 14: Frontend Framework</a:t>
            </a:r>
            <a:endParaRPr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 name="Google Shape;446;p29">
            <a:extLst>
              <a:ext uri="{FF2B5EF4-FFF2-40B4-BE49-F238E27FC236}">
                <a16:creationId xmlns:a16="http://schemas.microsoft.com/office/drawing/2014/main" id="{613E0171-9572-BFE5-D41F-6538D64A44C8}"/>
              </a:ext>
            </a:extLst>
          </p:cNvPr>
          <p:cNvSpPr/>
          <p:nvPr/>
        </p:nvSpPr>
        <p:spPr>
          <a:xfrm rot="10800000">
            <a:off x="4522132" y="2018164"/>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6;p29">
            <a:extLst>
              <a:ext uri="{FF2B5EF4-FFF2-40B4-BE49-F238E27FC236}">
                <a16:creationId xmlns:a16="http://schemas.microsoft.com/office/drawing/2014/main" id="{1A2EF0FA-FBD3-49AB-5CAF-DE85C6310E04}"/>
              </a:ext>
            </a:extLst>
          </p:cNvPr>
          <p:cNvSpPr/>
          <p:nvPr/>
        </p:nvSpPr>
        <p:spPr>
          <a:xfrm rot="10800000">
            <a:off x="4514693" y="2731835"/>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6;p29">
            <a:extLst>
              <a:ext uri="{FF2B5EF4-FFF2-40B4-BE49-F238E27FC236}">
                <a16:creationId xmlns:a16="http://schemas.microsoft.com/office/drawing/2014/main" id="{77DC48E9-07BD-CA8B-F743-CA33BBF6A870}"/>
              </a:ext>
            </a:extLst>
          </p:cNvPr>
          <p:cNvSpPr/>
          <p:nvPr/>
        </p:nvSpPr>
        <p:spPr>
          <a:xfrm rot="10800000">
            <a:off x="4518408" y="3441799"/>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6;p29">
            <a:extLst>
              <a:ext uri="{FF2B5EF4-FFF2-40B4-BE49-F238E27FC236}">
                <a16:creationId xmlns:a16="http://schemas.microsoft.com/office/drawing/2014/main" id="{169EDB3B-7DE4-3154-8A74-5D47F72B3368}"/>
              </a:ext>
            </a:extLst>
          </p:cNvPr>
          <p:cNvSpPr/>
          <p:nvPr/>
        </p:nvSpPr>
        <p:spPr>
          <a:xfrm rot="10800000">
            <a:off x="4525847" y="4155469"/>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6;p29">
            <a:extLst>
              <a:ext uri="{FF2B5EF4-FFF2-40B4-BE49-F238E27FC236}">
                <a16:creationId xmlns:a16="http://schemas.microsoft.com/office/drawing/2014/main" id="{5CDC4C15-7DEA-7AB7-F6CC-A4D836D7BF13}"/>
              </a:ext>
            </a:extLst>
          </p:cNvPr>
          <p:cNvSpPr txBox="1">
            <a:spLocks/>
          </p:cNvSpPr>
          <p:nvPr/>
        </p:nvSpPr>
        <p:spPr>
          <a:xfrm>
            <a:off x="4603800" y="2065383"/>
            <a:ext cx="3715460"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YARN: JavaScript Runtime</a:t>
            </a:r>
          </a:p>
        </p:txBody>
      </p:sp>
      <p:sp>
        <p:nvSpPr>
          <p:cNvPr id="10" name="Google Shape;556;p29">
            <a:extLst>
              <a:ext uri="{FF2B5EF4-FFF2-40B4-BE49-F238E27FC236}">
                <a16:creationId xmlns:a16="http://schemas.microsoft.com/office/drawing/2014/main" id="{77C9F10B-1575-C4FF-306D-69721863491E}"/>
              </a:ext>
            </a:extLst>
          </p:cNvPr>
          <p:cNvSpPr txBox="1">
            <a:spLocks/>
          </p:cNvSpPr>
          <p:nvPr/>
        </p:nvSpPr>
        <p:spPr>
          <a:xfrm>
            <a:off x="4626102" y="2771628"/>
            <a:ext cx="3715460"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Prisma/MySQL: Database ORM</a:t>
            </a:r>
          </a:p>
        </p:txBody>
      </p:sp>
      <p:sp>
        <p:nvSpPr>
          <p:cNvPr id="11" name="Google Shape;556;p29">
            <a:extLst>
              <a:ext uri="{FF2B5EF4-FFF2-40B4-BE49-F238E27FC236}">
                <a16:creationId xmlns:a16="http://schemas.microsoft.com/office/drawing/2014/main" id="{896ECFA5-FB29-B91E-938E-6A2B13AF5CF9}"/>
              </a:ext>
            </a:extLst>
          </p:cNvPr>
          <p:cNvSpPr txBox="1">
            <a:spLocks/>
          </p:cNvSpPr>
          <p:nvPr/>
        </p:nvSpPr>
        <p:spPr>
          <a:xfrm>
            <a:off x="4455556" y="3482739"/>
            <a:ext cx="4087153"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err="1">
                <a:solidFill>
                  <a:schemeClr val="tx1"/>
                </a:solidFill>
                <a:latin typeface="Roboto Light" panose="02000000000000000000" pitchFamily="2" charset="0"/>
                <a:ea typeface="Roboto Light" panose="02000000000000000000" pitchFamily="2" charset="0"/>
                <a:cs typeface="Roboto Light" panose="02000000000000000000" pitchFamily="2" charset="0"/>
              </a:rPr>
              <a:t>RazorPay</a:t>
            </a: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Payment Integration</a:t>
            </a:r>
          </a:p>
        </p:txBody>
      </p:sp>
      <p:sp>
        <p:nvSpPr>
          <p:cNvPr id="12" name="Google Shape;556;p29">
            <a:extLst>
              <a:ext uri="{FF2B5EF4-FFF2-40B4-BE49-F238E27FC236}">
                <a16:creationId xmlns:a16="http://schemas.microsoft.com/office/drawing/2014/main" id="{4D4831DD-2902-2367-EEBC-172C68F7DB9A}"/>
              </a:ext>
            </a:extLst>
          </p:cNvPr>
          <p:cNvSpPr txBox="1">
            <a:spLocks/>
          </p:cNvSpPr>
          <p:nvPr/>
        </p:nvSpPr>
        <p:spPr>
          <a:xfrm>
            <a:off x="4626102" y="4198974"/>
            <a:ext cx="3715460"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Clerk: User Authentication</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18" name="Title 1">
            <a:extLst>
              <a:ext uri="{FF2B5EF4-FFF2-40B4-BE49-F238E27FC236}">
                <a16:creationId xmlns:a16="http://schemas.microsoft.com/office/drawing/2014/main" id="{0D3B0FC2-8514-11A3-BDF3-47BFEBFD9CB3}"/>
              </a:ext>
            </a:extLst>
          </p:cNvPr>
          <p:cNvSpPr txBox="1">
            <a:spLocks/>
          </p:cNvSpPr>
          <p:nvPr/>
        </p:nvSpPr>
        <p:spPr>
          <a:xfrm>
            <a:off x="198862" y="96643"/>
            <a:ext cx="7138639" cy="758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r>
              <a:rPr lang="en-IN" sz="2800" dirty="0">
                <a:solidFill>
                  <a:schemeClr val="accent1"/>
                </a:solidFill>
              </a:rPr>
              <a:t>Design and Implementation Details</a:t>
            </a:r>
          </a:p>
        </p:txBody>
      </p:sp>
      <p:sp>
        <p:nvSpPr>
          <p:cNvPr id="19" name="Text Placeholder 2">
            <a:extLst>
              <a:ext uri="{FF2B5EF4-FFF2-40B4-BE49-F238E27FC236}">
                <a16:creationId xmlns:a16="http://schemas.microsoft.com/office/drawing/2014/main" id="{7FBA9CFE-99BB-7AF9-0303-91CD2DAC43BD}"/>
              </a:ext>
            </a:extLst>
          </p:cNvPr>
          <p:cNvSpPr txBox="1">
            <a:spLocks/>
          </p:cNvSpPr>
          <p:nvPr/>
        </p:nvSpPr>
        <p:spPr>
          <a:xfrm>
            <a:off x="3301138" y="1234774"/>
            <a:ext cx="5842861" cy="3803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The design of </a:t>
            </a: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involves a modular architecture that separates concerns between the frontend, backend, and database. Data flow diagrams and ER diagrams are used to model the relationships and interactions between different components of the system.</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20" name="Straight Connector 19">
            <a:extLst>
              <a:ext uri="{FF2B5EF4-FFF2-40B4-BE49-F238E27FC236}">
                <a16:creationId xmlns:a16="http://schemas.microsoft.com/office/drawing/2014/main" id="{B644B558-3004-3526-71B5-7ED012636E39}"/>
              </a:ext>
            </a:extLst>
          </p:cNvPr>
          <p:cNvCxnSpPr>
            <a:cxnSpLocks/>
          </p:cNvCxnSpPr>
          <p:nvPr/>
        </p:nvCxnSpPr>
        <p:spPr>
          <a:xfrm>
            <a:off x="0" y="773149"/>
            <a:ext cx="6928624"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AB753B0-6756-1555-6E73-4900198984D0}"/>
              </a:ext>
            </a:extLst>
          </p:cNvPr>
          <p:cNvPicPr>
            <a:picLocks noChangeAspect="1"/>
          </p:cNvPicPr>
          <p:nvPr/>
        </p:nvPicPr>
        <p:blipFill>
          <a:blip r:embed="rId3"/>
          <a:stretch>
            <a:fillRect/>
          </a:stretch>
        </p:blipFill>
        <p:spPr>
          <a:xfrm>
            <a:off x="8189" y="983973"/>
            <a:ext cx="3293390" cy="32933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123271" y="85118"/>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dirty="0">
                <a:solidFill>
                  <a:schemeClr val="accent1"/>
                </a:solidFill>
              </a:rPr>
              <a:t>Data Flow Diagram</a:t>
            </a:r>
            <a:endParaRPr sz="2800" dirty="0">
              <a:solidFill>
                <a:schemeClr val="accent1"/>
              </a:solidFill>
            </a:endParaRPr>
          </a:p>
        </p:txBody>
      </p:sp>
      <p:cxnSp>
        <p:nvCxnSpPr>
          <p:cNvPr id="600" name="Google Shape;600;p30"/>
          <p:cNvCxnSpPr/>
          <p:nvPr/>
        </p:nvCxnSpPr>
        <p:spPr>
          <a:xfrm>
            <a:off x="123271" y="677404"/>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6">
            <a:extLst>
              <a:ext uri="{FF2B5EF4-FFF2-40B4-BE49-F238E27FC236}">
                <a16:creationId xmlns:a16="http://schemas.microsoft.com/office/drawing/2014/main" id="{F38FE90B-C8D9-0865-4F45-2A5529FEA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27" y="705547"/>
            <a:ext cx="5848407" cy="44438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6">
            <a:extLst>
              <a:ext uri="{FF2B5EF4-FFF2-40B4-BE49-F238E27FC236}">
                <a16:creationId xmlns:a16="http://schemas.microsoft.com/office/drawing/2014/main" id="{F38FE90B-C8D9-0865-4F45-2A5529FEA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48" y="1699232"/>
            <a:ext cx="8520600" cy="64743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07440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494</Words>
  <Application>Microsoft Office PowerPoint</Application>
  <PresentationFormat>On-screen Show (16:9)</PresentationFormat>
  <Paragraphs>52</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Roboto Light</vt:lpstr>
      <vt:lpstr>Roboto Thin</vt:lpstr>
      <vt:lpstr>Times New Roman</vt:lpstr>
      <vt:lpstr>Wingdings</vt:lpstr>
      <vt:lpstr>Roboto Black</vt:lpstr>
      <vt:lpstr>Roboto Mono Thin</vt:lpstr>
      <vt:lpstr>WEB PROPOSAL</vt:lpstr>
      <vt:lpstr>PowerPoint Presentation</vt:lpstr>
      <vt:lpstr>PowerPoint Presentation</vt:lpstr>
      <vt:lpstr>PowerPoint Presentation</vt:lpstr>
      <vt:lpstr>PowerPoint Presentation</vt:lpstr>
      <vt:lpstr>PowerPoint Presentation</vt:lpstr>
      <vt:lpstr>Tools &amp; Technology Used</vt:lpstr>
      <vt:lpstr>PowerPoint Presentation</vt:lpstr>
      <vt:lpstr>Data Flow Diagram</vt:lpstr>
      <vt:lpstr>PowerPoint Presentation</vt:lpstr>
      <vt:lpstr>PowerPoint Presentation</vt:lpstr>
      <vt:lpstr>PROJECT STAGES</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Prashant Sagar Shakya</cp:lastModifiedBy>
  <cp:revision>17</cp:revision>
  <dcterms:modified xsi:type="dcterms:W3CDTF">2024-09-19T12:13:03Z</dcterms:modified>
</cp:coreProperties>
</file>